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Overpas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88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80000"/>
            </a:srgbClr>
          </a:solidFill>
          <a:ln/>
        </p:spPr>
      </p:sp>
      <p:sp>
        <p:nvSpPr>
          <p:cNvPr id="4" name="Text 1"/>
          <p:cNvSpPr/>
          <p:nvPr/>
        </p:nvSpPr>
        <p:spPr>
          <a:xfrm>
            <a:off x="837724" y="6867287"/>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25166"/>
            <a:ext cx="5853946"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Historical Background</a:t>
            </a:r>
            <a:endParaRPr lang="en-US" sz="4400" dirty="0"/>
          </a:p>
        </p:txBody>
      </p:sp>
      <p:sp>
        <p:nvSpPr>
          <p:cNvPr id="4" name="Shape 1"/>
          <p:cNvSpPr/>
          <p:nvPr/>
        </p:nvSpPr>
        <p:spPr>
          <a:xfrm>
            <a:off x="837724" y="2388156"/>
            <a:ext cx="3614618" cy="2521506"/>
          </a:xfrm>
          <a:prstGeom prst="roundRect">
            <a:avLst>
              <a:gd name="adj" fmla="val 3987"/>
            </a:avLst>
          </a:prstGeom>
          <a:solidFill>
            <a:srgbClr val="7E023C"/>
          </a:solidFill>
          <a:ln w="7620">
            <a:solidFill>
              <a:srgbClr val="971B55"/>
            </a:solidFill>
            <a:prstDash val="solid"/>
          </a:ln>
        </p:spPr>
      </p:sp>
      <p:sp>
        <p:nvSpPr>
          <p:cNvPr id="5" name="Text 2"/>
          <p:cNvSpPr/>
          <p:nvPr/>
        </p:nvSpPr>
        <p:spPr>
          <a:xfrm>
            <a:off x="1084659" y="263509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Introduction</a:t>
            </a:r>
            <a:endParaRPr lang="en-US" sz="2200" dirty="0"/>
          </a:p>
        </p:txBody>
      </p:sp>
      <p:sp>
        <p:nvSpPr>
          <p:cNvPr id="6" name="Text 3"/>
          <p:cNvSpPr/>
          <p:nvPr/>
        </p:nvSpPr>
        <p:spPr>
          <a:xfrm>
            <a:off x="1084659" y="3130629"/>
            <a:ext cx="3120747"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Developed in 1968 by Hart, Nilsson, and Raphael at SRI International for the Shakey project.</a:t>
            </a:r>
            <a:endParaRPr lang="en-US" sz="1850" dirty="0"/>
          </a:p>
        </p:txBody>
      </p:sp>
      <p:sp>
        <p:nvSpPr>
          <p:cNvPr id="7" name="Shape 4"/>
          <p:cNvSpPr/>
          <p:nvPr/>
        </p:nvSpPr>
        <p:spPr>
          <a:xfrm>
            <a:off x="4691658" y="2388156"/>
            <a:ext cx="3614618" cy="2521506"/>
          </a:xfrm>
          <a:prstGeom prst="roundRect">
            <a:avLst>
              <a:gd name="adj" fmla="val 3987"/>
            </a:avLst>
          </a:prstGeom>
          <a:solidFill>
            <a:srgbClr val="7E023C"/>
          </a:solidFill>
          <a:ln w="7620">
            <a:solidFill>
              <a:srgbClr val="971B55"/>
            </a:solidFill>
            <a:prstDash val="solid"/>
          </a:ln>
        </p:spPr>
      </p:sp>
      <p:sp>
        <p:nvSpPr>
          <p:cNvPr id="8" name="Text 5"/>
          <p:cNvSpPr/>
          <p:nvPr/>
        </p:nvSpPr>
        <p:spPr>
          <a:xfrm>
            <a:off x="4938593" y="263509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Purpose</a:t>
            </a:r>
            <a:endParaRPr lang="en-US" sz="2200" dirty="0"/>
          </a:p>
        </p:txBody>
      </p:sp>
      <p:sp>
        <p:nvSpPr>
          <p:cNvPr id="9" name="Text 6"/>
          <p:cNvSpPr/>
          <p:nvPr/>
        </p:nvSpPr>
        <p:spPr>
          <a:xfrm>
            <a:off x="4938593" y="3130629"/>
            <a:ext cx="3120747"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Improved Dijkstra's algorithm by adding heuristic information.</a:t>
            </a:r>
            <a:endParaRPr lang="en-US" sz="1850" dirty="0"/>
          </a:p>
        </p:txBody>
      </p:sp>
      <p:sp>
        <p:nvSpPr>
          <p:cNvPr id="10" name="Shape 7"/>
          <p:cNvSpPr/>
          <p:nvPr/>
        </p:nvSpPr>
        <p:spPr>
          <a:xfrm>
            <a:off x="837724" y="5148977"/>
            <a:ext cx="7468553" cy="1755458"/>
          </a:xfrm>
          <a:prstGeom prst="roundRect">
            <a:avLst>
              <a:gd name="adj" fmla="val 5727"/>
            </a:avLst>
          </a:prstGeom>
          <a:solidFill>
            <a:srgbClr val="7E023C"/>
          </a:solidFill>
          <a:ln w="7620">
            <a:solidFill>
              <a:srgbClr val="971B55"/>
            </a:solidFill>
            <a:prstDash val="solid"/>
          </a:ln>
        </p:spPr>
      </p:sp>
      <p:sp>
        <p:nvSpPr>
          <p:cNvPr id="11" name="Text 8"/>
          <p:cNvSpPr/>
          <p:nvPr/>
        </p:nvSpPr>
        <p:spPr>
          <a:xfrm>
            <a:off x="1084659" y="539591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Applications</a:t>
            </a:r>
            <a:endParaRPr lang="en-US" sz="2200" dirty="0"/>
          </a:p>
        </p:txBody>
      </p:sp>
      <p:sp>
        <p:nvSpPr>
          <p:cNvPr id="12" name="Text 9"/>
          <p:cNvSpPr/>
          <p:nvPr/>
        </p:nvSpPr>
        <p:spPr>
          <a:xfrm>
            <a:off x="1084659" y="5891451"/>
            <a:ext cx="6974681"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Popular in AI, robotics, and operations research for efficient pathfinding.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00012"/>
            <a:ext cx="6907292"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Mathematical Foundations</a:t>
            </a:r>
            <a:endParaRPr lang="en-US" sz="4400" dirty="0"/>
          </a:p>
        </p:txBody>
      </p:sp>
      <p:sp>
        <p:nvSpPr>
          <p:cNvPr id="4" name="Shape 1"/>
          <p:cNvSpPr/>
          <p:nvPr/>
        </p:nvSpPr>
        <p:spPr>
          <a:xfrm>
            <a:off x="837724" y="3063002"/>
            <a:ext cx="538520" cy="538520"/>
          </a:xfrm>
          <a:prstGeom prst="roundRect">
            <a:avLst>
              <a:gd name="adj" fmla="val 18670"/>
            </a:avLst>
          </a:prstGeom>
          <a:solidFill>
            <a:srgbClr val="7E023C"/>
          </a:solidFill>
          <a:ln w="7620">
            <a:solidFill>
              <a:srgbClr val="971B55"/>
            </a:solidFill>
            <a:prstDash val="solid"/>
          </a:ln>
        </p:spPr>
      </p:sp>
      <p:sp>
        <p:nvSpPr>
          <p:cNvPr id="5" name="Text 2"/>
          <p:cNvSpPr/>
          <p:nvPr/>
        </p:nvSpPr>
        <p:spPr>
          <a:xfrm>
            <a:off x="1615559" y="3145274"/>
            <a:ext cx="2806898"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Cost Function</a:t>
            </a:r>
            <a:endParaRPr lang="en-US" sz="2200" dirty="0"/>
          </a:p>
        </p:txBody>
      </p:sp>
      <p:sp>
        <p:nvSpPr>
          <p:cNvPr id="6" name="Text 3"/>
          <p:cNvSpPr/>
          <p:nvPr/>
        </p:nvSpPr>
        <p:spPr>
          <a:xfrm>
            <a:off x="1615559" y="3640812"/>
            <a:ext cx="2806898"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f(n) = g(n) + h(n), combining actual and heuristic costs.</a:t>
            </a:r>
            <a:endParaRPr lang="en-US" sz="1850" dirty="0"/>
          </a:p>
        </p:txBody>
      </p:sp>
      <p:sp>
        <p:nvSpPr>
          <p:cNvPr id="7" name="Shape 4"/>
          <p:cNvSpPr/>
          <p:nvPr/>
        </p:nvSpPr>
        <p:spPr>
          <a:xfrm>
            <a:off x="4721662" y="3063002"/>
            <a:ext cx="538520" cy="538520"/>
          </a:xfrm>
          <a:prstGeom prst="roundRect">
            <a:avLst>
              <a:gd name="adj" fmla="val 18670"/>
            </a:avLst>
          </a:prstGeom>
          <a:solidFill>
            <a:srgbClr val="7E023C"/>
          </a:solidFill>
          <a:ln w="7620">
            <a:solidFill>
              <a:srgbClr val="971B55"/>
            </a:solidFill>
            <a:prstDash val="solid"/>
          </a:ln>
        </p:spPr>
      </p:sp>
      <p:sp>
        <p:nvSpPr>
          <p:cNvPr id="8" name="Text 5"/>
          <p:cNvSpPr/>
          <p:nvPr/>
        </p:nvSpPr>
        <p:spPr>
          <a:xfrm>
            <a:off x="5499497" y="3145274"/>
            <a:ext cx="2806898"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g(n)</a:t>
            </a:r>
            <a:endParaRPr lang="en-US" sz="2200" dirty="0"/>
          </a:p>
        </p:txBody>
      </p:sp>
      <p:sp>
        <p:nvSpPr>
          <p:cNvPr id="9" name="Text 6"/>
          <p:cNvSpPr/>
          <p:nvPr/>
        </p:nvSpPr>
        <p:spPr>
          <a:xfrm>
            <a:off x="5499497" y="3640812"/>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Actual cost from start to node n.</a:t>
            </a:r>
            <a:endParaRPr lang="en-US" sz="1850" dirty="0"/>
          </a:p>
        </p:txBody>
      </p:sp>
      <p:sp>
        <p:nvSpPr>
          <p:cNvPr id="10" name="Shape 7"/>
          <p:cNvSpPr/>
          <p:nvPr/>
        </p:nvSpPr>
        <p:spPr>
          <a:xfrm>
            <a:off x="837724" y="5268635"/>
            <a:ext cx="538520" cy="538520"/>
          </a:xfrm>
          <a:prstGeom prst="roundRect">
            <a:avLst>
              <a:gd name="adj" fmla="val 18670"/>
            </a:avLst>
          </a:prstGeom>
          <a:solidFill>
            <a:srgbClr val="7E023C"/>
          </a:solidFill>
          <a:ln w="7620">
            <a:solidFill>
              <a:srgbClr val="971B55"/>
            </a:solidFill>
            <a:prstDash val="solid"/>
          </a:ln>
        </p:spPr>
      </p:sp>
      <p:sp>
        <p:nvSpPr>
          <p:cNvPr id="11" name="Text 8"/>
          <p:cNvSpPr/>
          <p:nvPr/>
        </p:nvSpPr>
        <p:spPr>
          <a:xfrm>
            <a:off x="1615559" y="535090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h(n)</a:t>
            </a:r>
            <a:endParaRPr lang="en-US" sz="2200" dirty="0"/>
          </a:p>
        </p:txBody>
      </p:sp>
      <p:sp>
        <p:nvSpPr>
          <p:cNvPr id="12" name="Text 9"/>
          <p:cNvSpPr/>
          <p:nvPr/>
        </p:nvSpPr>
        <p:spPr>
          <a:xfrm>
            <a:off x="1615559" y="5846445"/>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Heuristic estimate from node n to goal; must be admissible.</a:t>
            </a:r>
            <a:endParaRPr lang="en-US" sz="1850" dirty="0"/>
          </a:p>
        </p:txBody>
      </p:sp>
      <p:sp>
        <p:nvSpPr>
          <p:cNvPr id="13" name="Rectangle 12"/>
          <p:cNvSpPr/>
          <p:nvPr/>
        </p:nvSpPr>
        <p:spPr>
          <a:xfrm>
            <a:off x="12781935" y="7678994"/>
            <a:ext cx="1848465" cy="550606"/>
          </a:xfrm>
          <a:prstGeom prst="rect">
            <a:avLst/>
          </a:prstGeom>
          <a:solidFill>
            <a:srgbClr val="24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9204" y="1670804"/>
            <a:ext cx="4887992" cy="4887992"/>
          </a:xfrm>
          <a:prstGeom prst="rect">
            <a:avLst/>
          </a:prstGeom>
        </p:spPr>
      </p:pic>
      <p:sp>
        <p:nvSpPr>
          <p:cNvPr id="4" name="Text 0"/>
          <p:cNvSpPr/>
          <p:nvPr/>
        </p:nvSpPr>
        <p:spPr>
          <a:xfrm>
            <a:off x="6324124" y="1083112"/>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Proof of Correctness</a:t>
            </a:r>
            <a:endParaRPr lang="en-US" sz="4400" dirty="0"/>
          </a:p>
        </p:txBody>
      </p:sp>
      <p:pic>
        <p:nvPicPr>
          <p:cNvPr id="5" name="Image 2" descr="preencoded.png"/>
          <p:cNvPicPr>
            <a:picLocks noChangeAspect="1"/>
          </p:cNvPicPr>
          <p:nvPr/>
        </p:nvPicPr>
        <p:blipFill>
          <a:blip r:embed="rId5"/>
          <a:stretch>
            <a:fillRect/>
          </a:stretch>
        </p:blipFill>
        <p:spPr>
          <a:xfrm>
            <a:off x="6324124" y="2146102"/>
            <a:ext cx="1196816" cy="1436251"/>
          </a:xfrm>
          <a:prstGeom prst="rect">
            <a:avLst/>
          </a:prstGeom>
        </p:spPr>
      </p:pic>
      <p:sp>
        <p:nvSpPr>
          <p:cNvPr id="6" name="Text 1"/>
          <p:cNvSpPr/>
          <p:nvPr/>
        </p:nvSpPr>
        <p:spPr>
          <a:xfrm>
            <a:off x="7879913" y="238541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Optimality</a:t>
            </a:r>
            <a:endParaRPr lang="en-US" sz="2200" dirty="0"/>
          </a:p>
        </p:txBody>
      </p:sp>
      <p:sp>
        <p:nvSpPr>
          <p:cNvPr id="7" name="Text 2"/>
          <p:cNvSpPr/>
          <p:nvPr/>
        </p:nvSpPr>
        <p:spPr>
          <a:xfrm>
            <a:off x="7879913" y="2880955"/>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 returns optimal path if heuristic is admissible.</a:t>
            </a:r>
            <a:endParaRPr lang="en-US" sz="1850" dirty="0"/>
          </a:p>
        </p:txBody>
      </p:sp>
      <p:pic>
        <p:nvPicPr>
          <p:cNvPr id="8" name="Image 3" descr="preencoded.png"/>
          <p:cNvPicPr>
            <a:picLocks noChangeAspect="1"/>
          </p:cNvPicPr>
          <p:nvPr/>
        </p:nvPicPr>
        <p:blipFill>
          <a:blip r:embed="rId6"/>
          <a:stretch>
            <a:fillRect/>
          </a:stretch>
        </p:blipFill>
        <p:spPr>
          <a:xfrm>
            <a:off x="6324124" y="3582353"/>
            <a:ext cx="1196816" cy="1740218"/>
          </a:xfrm>
          <a:prstGeom prst="rect">
            <a:avLst/>
          </a:prstGeom>
        </p:spPr>
      </p:pic>
      <p:sp>
        <p:nvSpPr>
          <p:cNvPr id="9" name="Text 3"/>
          <p:cNvSpPr/>
          <p:nvPr/>
        </p:nvSpPr>
        <p:spPr>
          <a:xfrm>
            <a:off x="7879913" y="382166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Consistency</a:t>
            </a:r>
            <a:endParaRPr lang="en-US" sz="2200" dirty="0"/>
          </a:p>
        </p:txBody>
      </p:sp>
      <p:sp>
        <p:nvSpPr>
          <p:cNvPr id="10" name="Text 4"/>
          <p:cNvSpPr/>
          <p:nvPr/>
        </p:nvSpPr>
        <p:spPr>
          <a:xfrm>
            <a:off x="7879913" y="4317206"/>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Consistent heuristics ensure non-decreasing f-values and no revisits.</a:t>
            </a:r>
            <a:endParaRPr lang="en-US" sz="1850" dirty="0"/>
          </a:p>
        </p:txBody>
      </p:sp>
      <p:pic>
        <p:nvPicPr>
          <p:cNvPr id="11" name="Image 4" descr="preencoded.png"/>
          <p:cNvPicPr>
            <a:picLocks noChangeAspect="1"/>
          </p:cNvPicPr>
          <p:nvPr/>
        </p:nvPicPr>
        <p:blipFill>
          <a:blip r:embed="rId7"/>
          <a:stretch>
            <a:fillRect/>
          </a:stretch>
        </p:blipFill>
        <p:spPr>
          <a:xfrm>
            <a:off x="6324124" y="5322570"/>
            <a:ext cx="1196816" cy="1823918"/>
          </a:xfrm>
          <a:prstGeom prst="rect">
            <a:avLst/>
          </a:prstGeom>
        </p:spPr>
      </p:pic>
      <p:sp>
        <p:nvSpPr>
          <p:cNvPr id="12" name="Text 5"/>
          <p:cNvSpPr/>
          <p:nvPr/>
        </p:nvSpPr>
        <p:spPr>
          <a:xfrm>
            <a:off x="7879913" y="5561886"/>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Complexity</a:t>
            </a:r>
            <a:endParaRPr lang="en-US" sz="2200" dirty="0"/>
          </a:p>
        </p:txBody>
      </p:sp>
      <p:sp>
        <p:nvSpPr>
          <p:cNvPr id="13" name="Text 6"/>
          <p:cNvSpPr/>
          <p:nvPr/>
        </p:nvSpPr>
        <p:spPr>
          <a:xfrm>
            <a:off x="7879913" y="6057424"/>
            <a:ext cx="591276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Time: O(b^d) in worst case</a:t>
            </a:r>
            <a:endParaRPr lang="en-US" sz="1850" dirty="0"/>
          </a:p>
        </p:txBody>
      </p:sp>
      <p:sp>
        <p:nvSpPr>
          <p:cNvPr id="14" name="Text 7"/>
          <p:cNvSpPr/>
          <p:nvPr/>
        </p:nvSpPr>
        <p:spPr>
          <a:xfrm>
            <a:off x="7879913" y="6524149"/>
            <a:ext cx="591276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Space: O(b^d) due to node storage</a:t>
            </a:r>
            <a:endParaRPr lang="en-US" sz="1850" dirty="0"/>
          </a:p>
        </p:txBody>
      </p:sp>
      <p:sp>
        <p:nvSpPr>
          <p:cNvPr id="15" name="Rectangle 14"/>
          <p:cNvSpPr/>
          <p:nvPr/>
        </p:nvSpPr>
        <p:spPr>
          <a:xfrm>
            <a:off x="12781935" y="7688826"/>
            <a:ext cx="1848465" cy="550606"/>
          </a:xfrm>
          <a:prstGeom prst="rect">
            <a:avLst/>
          </a:prstGeom>
          <a:solidFill>
            <a:srgbClr val="24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677239"/>
            <a:ext cx="9707047"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Comparisons with Similar Algorithms</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Dijkstra's Algorithm</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Equivalent to A* with zero heuristic; optimal but slower.</a:t>
            </a:r>
            <a:endParaRPr lang="en-US" sz="1850" dirty="0"/>
          </a:p>
        </p:txBody>
      </p:sp>
      <p:sp>
        <p:nvSpPr>
          <p:cNvPr id="5" name="Text 3"/>
          <p:cNvSpPr/>
          <p:nvPr/>
        </p:nvSpPr>
        <p:spPr>
          <a:xfrm>
            <a:off x="5357813" y="3979545"/>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Greedy Best-First</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Uses heuristic only; faster but not optimal.</a:t>
            </a:r>
            <a:endParaRPr lang="en-US" sz="1850" dirty="0"/>
          </a:p>
        </p:txBody>
      </p:sp>
      <p:sp>
        <p:nvSpPr>
          <p:cNvPr id="7" name="Text 5"/>
          <p:cNvSpPr/>
          <p:nvPr/>
        </p:nvSpPr>
        <p:spPr>
          <a:xfrm>
            <a:off x="9877901" y="3979545"/>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BFS &amp; DFS</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BFS optimal for unit costs; DFS not optimal and may not terminate.</a:t>
            </a:r>
            <a:endParaRPr lang="en-US" sz="1850" dirty="0"/>
          </a:p>
        </p:txBody>
      </p:sp>
      <p:sp>
        <p:nvSpPr>
          <p:cNvPr id="9" name="Rectangle 8"/>
          <p:cNvSpPr/>
          <p:nvPr/>
        </p:nvSpPr>
        <p:spPr>
          <a:xfrm>
            <a:off x="12781935" y="7678994"/>
            <a:ext cx="1848465" cy="550606"/>
          </a:xfrm>
          <a:prstGeom prst="rect">
            <a:avLst/>
          </a:prstGeom>
          <a:solidFill>
            <a:srgbClr val="24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9204" y="2495669"/>
            <a:ext cx="4887873" cy="3238262"/>
          </a:xfrm>
          <a:prstGeom prst="rect">
            <a:avLst/>
          </a:prstGeom>
        </p:spPr>
      </p:pic>
      <p:sp>
        <p:nvSpPr>
          <p:cNvPr id="4" name="Text 0"/>
          <p:cNvSpPr/>
          <p:nvPr/>
        </p:nvSpPr>
        <p:spPr>
          <a:xfrm>
            <a:off x="6324124" y="1890713"/>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Project-Specific Modifications</a:t>
            </a:r>
            <a:endParaRPr lang="en-US" sz="4400" dirty="0"/>
          </a:p>
        </p:txBody>
      </p:sp>
      <p:sp>
        <p:nvSpPr>
          <p:cNvPr id="5" name="Text 1"/>
          <p:cNvSpPr/>
          <p:nvPr/>
        </p:nvSpPr>
        <p:spPr>
          <a:xfrm>
            <a:off x="6324124" y="3657719"/>
            <a:ext cx="7468553" cy="268116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Our A* algorithm implementation takes pathfinding to the next level by incorporating the advanced Haversine heuristic. Unlike the standard Manhattan distance, this specialized function accounts for the curvature of the Earth, delivering unparalleled precision when navigating across vast terrains. By considering the planet's radius, our A* algorithm can chart the truly optimal route, guiding our vehicle seamlessly through global-scale challenges.</a:t>
            </a:r>
            <a:endParaRPr lang="en-US" sz="1850" dirty="0"/>
          </a:p>
        </p:txBody>
      </p:sp>
      <p:sp>
        <p:nvSpPr>
          <p:cNvPr id="6" name="Rectangle 5"/>
          <p:cNvSpPr/>
          <p:nvPr/>
        </p:nvSpPr>
        <p:spPr>
          <a:xfrm>
            <a:off x="12781935" y="7678994"/>
            <a:ext cx="1848465" cy="550606"/>
          </a:xfrm>
          <a:prstGeom prst="rect">
            <a:avLst/>
          </a:prstGeom>
          <a:solidFill>
            <a:srgbClr val="24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99204" y="1670804"/>
            <a:ext cx="4887992" cy="4887992"/>
          </a:xfrm>
          <a:prstGeom prst="rect">
            <a:avLst/>
          </a:prstGeom>
        </p:spPr>
      </p:pic>
      <p:sp>
        <p:nvSpPr>
          <p:cNvPr id="3" name="Text 0"/>
          <p:cNvSpPr/>
          <p:nvPr/>
        </p:nvSpPr>
        <p:spPr>
          <a:xfrm>
            <a:off x="6324124" y="1739146"/>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Performance and Optimization</a:t>
            </a:r>
            <a:endParaRPr lang="en-US" sz="4400" dirty="0"/>
          </a:p>
        </p:txBody>
      </p:sp>
      <p:sp>
        <p:nvSpPr>
          <p:cNvPr id="4" name="Shape 1"/>
          <p:cNvSpPr/>
          <p:nvPr/>
        </p:nvSpPr>
        <p:spPr>
          <a:xfrm>
            <a:off x="6324124" y="3506153"/>
            <a:ext cx="7468553" cy="1372433"/>
          </a:xfrm>
          <a:prstGeom prst="roundRect">
            <a:avLst>
              <a:gd name="adj" fmla="val 7326"/>
            </a:avLst>
          </a:prstGeom>
          <a:solidFill>
            <a:srgbClr val="7E023C"/>
          </a:solidFill>
          <a:ln w="7620">
            <a:solidFill>
              <a:srgbClr val="971B55"/>
            </a:solidFill>
            <a:prstDash val="solid"/>
          </a:ln>
        </p:spPr>
      </p:sp>
      <p:sp>
        <p:nvSpPr>
          <p:cNvPr id="5" name="Text 2"/>
          <p:cNvSpPr/>
          <p:nvPr/>
        </p:nvSpPr>
        <p:spPr>
          <a:xfrm>
            <a:off x="6571059" y="375308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Heuristic Design</a:t>
            </a:r>
            <a:endParaRPr lang="en-US" sz="2200" dirty="0"/>
          </a:p>
        </p:txBody>
      </p:sp>
      <p:sp>
        <p:nvSpPr>
          <p:cNvPr id="6" name="Text 3"/>
          <p:cNvSpPr/>
          <p:nvPr/>
        </p:nvSpPr>
        <p:spPr>
          <a:xfrm>
            <a:off x="6571059" y="4248626"/>
            <a:ext cx="697468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Use Haversine distances for better estimates.</a:t>
            </a:r>
            <a:endParaRPr lang="en-US" sz="1850" dirty="0"/>
          </a:p>
        </p:txBody>
      </p:sp>
      <p:sp>
        <p:nvSpPr>
          <p:cNvPr id="7" name="Shape 4"/>
          <p:cNvSpPr/>
          <p:nvPr/>
        </p:nvSpPr>
        <p:spPr>
          <a:xfrm>
            <a:off x="6324124" y="5117902"/>
            <a:ext cx="7468553" cy="1372433"/>
          </a:xfrm>
          <a:prstGeom prst="roundRect">
            <a:avLst>
              <a:gd name="adj" fmla="val 7326"/>
            </a:avLst>
          </a:prstGeom>
          <a:solidFill>
            <a:srgbClr val="7E023C"/>
          </a:solidFill>
          <a:ln w="7620">
            <a:solidFill>
              <a:srgbClr val="971B55"/>
            </a:solidFill>
            <a:prstDash val="solid"/>
          </a:ln>
        </p:spPr>
      </p:sp>
      <p:sp>
        <p:nvSpPr>
          <p:cNvPr id="8" name="Text 5"/>
          <p:cNvSpPr/>
          <p:nvPr/>
        </p:nvSpPr>
        <p:spPr>
          <a:xfrm>
            <a:off x="6571059" y="536483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Early Goal Test</a:t>
            </a:r>
            <a:endParaRPr lang="en-US" sz="2200" dirty="0"/>
          </a:p>
        </p:txBody>
      </p:sp>
      <p:sp>
        <p:nvSpPr>
          <p:cNvPr id="9" name="Text 6"/>
          <p:cNvSpPr/>
          <p:nvPr/>
        </p:nvSpPr>
        <p:spPr>
          <a:xfrm>
            <a:off x="6571059" y="5860375"/>
            <a:ext cx="697468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Stop search when goal is dequeued, not generated.</a:t>
            </a:r>
            <a:endParaRPr lang="en-US" sz="1850" dirty="0"/>
          </a:p>
        </p:txBody>
      </p:sp>
      <p:sp>
        <p:nvSpPr>
          <p:cNvPr id="10" name="Rectangle 9"/>
          <p:cNvSpPr/>
          <p:nvPr/>
        </p:nvSpPr>
        <p:spPr>
          <a:xfrm>
            <a:off x="12781935" y="7678994"/>
            <a:ext cx="1848465" cy="550606"/>
          </a:xfrm>
          <a:prstGeom prst="rect">
            <a:avLst/>
          </a:prstGeom>
          <a:solidFill>
            <a:srgbClr val="24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41984"/>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References</a:t>
            </a:r>
            <a:endParaRPr lang="en-US" sz="4400" dirty="0"/>
          </a:p>
        </p:txBody>
      </p:sp>
      <p:sp>
        <p:nvSpPr>
          <p:cNvPr id="4" name="Text 1"/>
          <p:cNvSpPr/>
          <p:nvPr/>
        </p:nvSpPr>
        <p:spPr>
          <a:xfrm>
            <a:off x="6324124" y="3604974"/>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Hart, Nilsson, &amp; Raphael (1968). IEEE Transactions on Systems Science and Cybernetics.</a:t>
            </a:r>
            <a:endParaRPr lang="en-US" sz="1850" dirty="0"/>
          </a:p>
        </p:txBody>
      </p:sp>
      <p:sp>
        <p:nvSpPr>
          <p:cNvPr id="5" name="Text 2"/>
          <p:cNvSpPr/>
          <p:nvPr/>
        </p:nvSpPr>
        <p:spPr>
          <a:xfrm>
            <a:off x="6324124" y="4454723"/>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Russell &amp; Norvig (2020). Artificial Intelligence: A Modern Approach.</a:t>
            </a:r>
            <a:endParaRPr lang="en-US" sz="1850" dirty="0"/>
          </a:p>
        </p:txBody>
      </p:sp>
      <p:sp>
        <p:nvSpPr>
          <p:cNvPr id="6" name="Text 3"/>
          <p:cNvSpPr/>
          <p:nvPr/>
        </p:nvSpPr>
        <p:spPr>
          <a:xfrm>
            <a:off x="6324124" y="5304473"/>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Pearl (1984). Heuristics: Intelligent Search Strategies.</a:t>
            </a:r>
            <a:endParaRPr lang="en-US" sz="1850" dirty="0"/>
          </a:p>
        </p:txBody>
      </p:sp>
      <p:sp>
        <p:nvSpPr>
          <p:cNvPr id="7" name="Rectangle 6"/>
          <p:cNvSpPr/>
          <p:nvPr/>
        </p:nvSpPr>
        <p:spPr>
          <a:xfrm>
            <a:off x="12781935" y="7678994"/>
            <a:ext cx="1848465" cy="550606"/>
          </a:xfrm>
          <a:prstGeom prst="rect">
            <a:avLst/>
          </a:prstGeom>
          <a:solidFill>
            <a:srgbClr val="24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317</Words>
  <Application>Microsoft Office PowerPoint</Application>
  <PresentationFormat>Custom</PresentationFormat>
  <Paragraphs>48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Overpass Bold</vt:lpstr>
      <vt:lpstr>Arial</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Hazem Attia Hussein Abdeltawab</cp:lastModifiedBy>
  <cp:revision>2</cp:revision>
  <dcterms:created xsi:type="dcterms:W3CDTF">2025-05-12T21:05:40Z</dcterms:created>
  <dcterms:modified xsi:type="dcterms:W3CDTF">2025-05-12T21:07:32Z</dcterms:modified>
</cp:coreProperties>
</file>